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84" r:id="rId1"/>
  </p:sldMasterIdLst>
  <p:notesMasterIdLst>
    <p:notesMasterId r:id="rId23"/>
  </p:notesMasterIdLst>
  <p:handoutMasterIdLst>
    <p:handoutMasterId r:id="rId24"/>
  </p:handoutMasterIdLst>
  <p:sldIdLst>
    <p:sldId id="257" r:id="rId2"/>
    <p:sldId id="258" r:id="rId3"/>
    <p:sldId id="316" r:id="rId4"/>
    <p:sldId id="318" r:id="rId5"/>
    <p:sldId id="288" r:id="rId6"/>
    <p:sldId id="319" r:id="rId7"/>
    <p:sldId id="321" r:id="rId8"/>
    <p:sldId id="320" r:id="rId9"/>
    <p:sldId id="322" r:id="rId10"/>
    <p:sldId id="323" r:id="rId11"/>
    <p:sldId id="326" r:id="rId12"/>
    <p:sldId id="324" r:id="rId13"/>
    <p:sldId id="327" r:id="rId14"/>
    <p:sldId id="328" r:id="rId15"/>
    <p:sldId id="334" r:id="rId16"/>
    <p:sldId id="330" r:id="rId17"/>
    <p:sldId id="336" r:id="rId18"/>
    <p:sldId id="335" r:id="rId19"/>
    <p:sldId id="337" r:id="rId20"/>
    <p:sldId id="332" r:id="rId21"/>
    <p:sldId id="281" r:id="rId22"/>
  </p:sldIdLst>
  <p:sldSz cx="9144000" cy="5715000" type="screen16x10"/>
  <p:notesSz cx="6802438" cy="9934575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Century Gothic" panose="020B0502020202020204" pitchFamily="34" charset="0"/>
      <p:regular r:id="rId31"/>
      <p:bold r:id="rId32"/>
      <p:italic r:id="rId33"/>
      <p:boldItalic r:id="rId34"/>
    </p:embeddedFont>
  </p:embeddedFontLst>
  <p:defaultTextStyle>
    <a:defPPr>
      <a:defRPr lang="ko-KR"/>
    </a:defPPr>
    <a:lvl1pPr marL="0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1pPr>
    <a:lvl2pPr marL="405216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2pPr>
    <a:lvl3pPr marL="810433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3pPr>
    <a:lvl4pPr marL="1215649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4pPr>
    <a:lvl5pPr marL="1620865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5pPr>
    <a:lvl6pPr marL="2026082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6pPr>
    <a:lvl7pPr marL="2431298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7pPr>
    <a:lvl8pPr marL="2836515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8pPr>
    <a:lvl9pPr marL="3241731" algn="l" defTabSz="810433" rtl="0" eaLnBrk="1" latinLnBrk="1" hangingPunct="1">
      <a:defRPr sz="159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6" userDrawn="1">
          <p15:clr>
            <a:srgbClr val="A4A3A4"/>
          </p15:clr>
        </p15:guide>
        <p15:guide id="2" pos="272" userDrawn="1">
          <p15:clr>
            <a:srgbClr val="A4A3A4"/>
          </p15:clr>
        </p15:guide>
        <p15:guide id="3" pos="5488" userDrawn="1">
          <p15:clr>
            <a:srgbClr val="A4A3A4"/>
          </p15:clr>
        </p15:guide>
        <p15:guide id="4" orient="horz" pos="3388" userDrawn="1">
          <p15:clr>
            <a:srgbClr val="A4A3A4"/>
          </p15:clr>
        </p15:guide>
        <p15:guide id="5" orient="horz" pos="318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038"/>
    <a:srgbClr val="CA47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F87ECB-659A-4B97-B17F-EC69E7EB2B8C}" v="701" dt="2021-07-26T08:00:20.0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6" autoAdjust="0"/>
    <p:restoredTop sz="93412" autoAdjust="0"/>
  </p:normalViewPr>
  <p:slideViewPr>
    <p:cSldViewPr snapToGrid="0">
      <p:cViewPr>
        <p:scale>
          <a:sx n="125" d="100"/>
          <a:sy n="125" d="100"/>
        </p:scale>
        <p:origin x="1104" y="144"/>
      </p:cViewPr>
      <p:guideLst>
        <p:guide orient="horz" pos="666"/>
        <p:guide pos="272"/>
        <p:guide pos="5488"/>
        <p:guide orient="horz" pos="3388"/>
        <p:guide orient="horz" pos="31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1B351-3541-4D2E-8BEC-A80BA15C22BF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B5003-8952-44AB-B73C-82E00125183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935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3141" y="0"/>
            <a:ext cx="2947723" cy="49845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D7CAF-2CD1-40C3-A734-63C05E2CDCC5}" type="datetimeFigureOut">
              <a:rPr lang="ko-KR" altLang="en-US" smtClean="0"/>
              <a:t>2022-12-07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241425"/>
            <a:ext cx="5364162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244" y="4781014"/>
            <a:ext cx="5441950" cy="39117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3141" y="9436123"/>
            <a:ext cx="2947723" cy="49845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261F5-39FA-429B-97AC-C119291876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261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1pPr>
    <a:lvl2pPr marL="405216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2pPr>
    <a:lvl3pPr marL="810433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3pPr>
    <a:lvl4pPr marL="1215649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4pPr>
    <a:lvl5pPr marL="1620865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5pPr>
    <a:lvl6pPr marL="2026082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6pPr>
    <a:lvl7pPr marL="2431298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7pPr>
    <a:lvl8pPr marL="2836515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8pPr>
    <a:lvl9pPr marL="3241731" algn="l" defTabSz="810433" rtl="0" eaLnBrk="1" latinLnBrk="1" hangingPunct="1">
      <a:defRPr sz="106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42389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0937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4904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1089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3158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464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3884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3099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71179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7494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158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799899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527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1100" b="0" dirty="0" smtClean="0">
                <a:latin typeface="+mn-ea"/>
                <a:ea typeface="+mn-ea"/>
              </a:rPr>
              <a:t>크로스 플랫폼 설명 </a:t>
            </a:r>
            <a:r>
              <a:rPr lang="en-US" altLang="ko-KR" sz="1100" b="0" dirty="0" smtClean="0">
                <a:latin typeface="+mn-ea"/>
                <a:ea typeface="+mn-ea"/>
              </a:rPr>
              <a:t>= (</a:t>
            </a:r>
            <a:r>
              <a:rPr lang="ko-KR" altLang="en-US" sz="1100" b="0" dirty="0" smtClean="0">
                <a:latin typeface="+mn-ea"/>
                <a:ea typeface="+mn-ea"/>
              </a:rPr>
              <a:t>상술하다시피 </a:t>
            </a:r>
            <a:r>
              <a:rPr lang="en-US" altLang="ko-KR" sz="1100" b="0" dirty="0" smtClean="0">
                <a:latin typeface="+mn-ea"/>
                <a:ea typeface="+mn-ea"/>
              </a:rPr>
              <a:t>Electron</a:t>
            </a:r>
            <a:r>
              <a:rPr lang="ko-KR" altLang="en-US" sz="1100" b="0" dirty="0" smtClean="0">
                <a:latin typeface="+mn-ea"/>
                <a:ea typeface="+mn-ea"/>
              </a:rPr>
              <a:t>을 사용하면 사용자의 플랫폼 환경에 </a:t>
            </a:r>
            <a:r>
              <a:rPr lang="ko-KR" altLang="en-US" sz="1100" b="0" dirty="0" err="1" smtClean="0">
                <a:latin typeface="+mn-ea"/>
                <a:ea typeface="+mn-ea"/>
              </a:rPr>
              <a:t>구애받지</a:t>
            </a:r>
            <a:r>
              <a:rPr lang="ko-KR" altLang="en-US" sz="1100" b="0" dirty="0" smtClean="0">
                <a:latin typeface="+mn-ea"/>
                <a:ea typeface="+mn-ea"/>
              </a:rPr>
              <a:t> 않는 </a:t>
            </a:r>
            <a:r>
              <a:rPr lang="ko-KR" altLang="en-US" sz="1100" b="0" dirty="0" err="1" smtClean="0">
                <a:latin typeface="+mn-ea"/>
                <a:ea typeface="+mn-ea"/>
              </a:rPr>
              <a:t>데스크탑</a:t>
            </a:r>
            <a:r>
              <a:rPr lang="ko-KR" altLang="en-US" sz="1100" b="0" dirty="0" smtClean="0">
                <a:latin typeface="+mn-ea"/>
                <a:ea typeface="+mn-ea"/>
              </a:rPr>
              <a:t> 어플리케이션을 만들 수 있다</a:t>
            </a:r>
            <a:r>
              <a:rPr lang="en-US" altLang="ko-KR" sz="1100" b="0" dirty="0" smtClean="0">
                <a:latin typeface="+mn-ea"/>
                <a:ea typeface="+mn-ea"/>
              </a:rPr>
              <a:t>. </a:t>
            </a:r>
            <a:r>
              <a:rPr lang="ko-KR" altLang="en-US" sz="1100" b="0" dirty="0" smtClean="0">
                <a:latin typeface="+mn-ea"/>
                <a:ea typeface="+mn-ea"/>
              </a:rPr>
              <a:t>사용자의 플랫폼 환경에 </a:t>
            </a:r>
            <a:r>
              <a:rPr lang="ko-KR" altLang="en-US" sz="1100" b="0" dirty="0" err="1" smtClean="0">
                <a:latin typeface="+mn-ea"/>
                <a:ea typeface="+mn-ea"/>
              </a:rPr>
              <a:t>구애받지</a:t>
            </a:r>
            <a:r>
              <a:rPr lang="ko-KR" altLang="en-US" sz="1100" b="0" dirty="0" smtClean="0">
                <a:latin typeface="+mn-ea"/>
                <a:ea typeface="+mn-ea"/>
              </a:rPr>
              <a:t> 않는다는 것은 </a:t>
            </a:r>
            <a:r>
              <a:rPr lang="ko-KR" altLang="en-US" sz="1100" b="0" dirty="0" err="1" smtClean="0">
                <a:latin typeface="+mn-ea"/>
                <a:ea typeface="+mn-ea"/>
              </a:rPr>
              <a:t>크로스브라우징과</a:t>
            </a:r>
            <a:r>
              <a:rPr lang="ko-KR" altLang="en-US" sz="1100" b="0" dirty="0" smtClean="0">
                <a:latin typeface="+mn-ea"/>
                <a:ea typeface="+mn-ea"/>
              </a:rPr>
              <a:t> 같이 플랫폼 또는 브라우저에 대한 최적화 작업이 거의 필요하지 않다는 뜻이다</a:t>
            </a:r>
            <a:r>
              <a:rPr lang="en-US" altLang="ko-KR" sz="1100" b="0" dirty="0" smtClean="0">
                <a:latin typeface="+mn-ea"/>
                <a:ea typeface="+mn-ea"/>
              </a:rPr>
              <a:t>.)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682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177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11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5172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6291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348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0261F5-39FA-429B-97AC-C1192918760D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1889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2107" y="1442723"/>
            <a:ext cx="6585373" cy="724746"/>
          </a:xfrm>
        </p:spPr>
        <p:txBody>
          <a:bodyPr vert="horz" lIns="0" tIns="0" rIns="0" bIns="0" rtlCol="0" anchor="b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>
              <a:lnSpc>
                <a:spcPct val="114000"/>
              </a:lnSpc>
              <a:defRPr lang="en-US" altLang="en-US" sz="2800" b="1" kern="1200" spc="-5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 lvl="0" defTabSz="914400">
              <a:lnSpc>
                <a:spcPct val="110000"/>
              </a:lnSpc>
            </a:pPr>
            <a:endParaRPr kumimoji="0" lang="ko-KR" altLang="en-US" sz="2650" b="1" i="0" u="none" strike="noStrike" kern="1200" cap="none" spc="-5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2107" y="2397764"/>
            <a:ext cx="6585373" cy="1379802"/>
          </a:xfrm>
          <a:prstGeom prst="rect">
            <a:avLst/>
          </a:prstGeom>
        </p:spPr>
        <p:txBody>
          <a:bodyPr lIns="0" tIns="0" rIns="0" bIns="0">
            <a:norm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marL="0" marR="0" indent="0" algn="l" defTabSz="914400" rtl="0" eaLnBrk="1" fontAlgn="auto" latinLnBrk="1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sz="1000" spc="-50" baseline="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나눔바른고딕" panose="020B0603020101020101" pitchFamily="50" charset="-127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ko-KR" altLang="en-US" sz="1000" b="0" i="0" u="none" strike="noStrike" kern="1200" cap="none" spc="-5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entury Gothic" panose="020B0502020202020204" pitchFamily="34" charset="0"/>
              <a:ea typeface="나눔바른고딕" panose="020B060302010102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874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07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2910" y="380471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/>
          <a:p>
            <a:pPr lvl="0" defTabSz="914400">
              <a:lnSpc>
                <a:spcPct val="11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462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kumimoji="0" lang="en-US" altLang="en-US" sz="1800" b="1" i="0" u="none" strike="noStrike" kern="1200" cap="none" spc="-50" normalizeH="0" baseline="0" dirty="0">
          <a:ln>
            <a:noFill/>
          </a:ln>
          <a:solidFill>
            <a:prstClr val="black">
              <a:lumMod val="85000"/>
              <a:lumOff val="15000"/>
            </a:prstClr>
          </a:solidFill>
          <a:effectLst/>
          <a:uLnTx/>
          <a:uFillTx/>
          <a:latin typeface="Century Gothic" panose="020B0502020202020204" pitchFamily="34" charset="0"/>
          <a:ea typeface="나눔바른고딕" panose="020B0603020101020101" pitchFamily="50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08923" y="1312259"/>
            <a:ext cx="5441114" cy="972665"/>
          </a:xfrm>
        </p:spPr>
        <p:txBody>
          <a:bodyPr/>
          <a:lstStyle/>
          <a:p>
            <a:pPr>
              <a:lnSpc>
                <a:spcPct val="110000"/>
              </a:lnSpc>
            </a:pPr>
            <a:r>
              <a:rPr lang="en-US" altLang="ko-KR" sz="2100" dirty="0" smtClean="0">
                <a:solidFill>
                  <a:schemeClr val="accent2">
                    <a:lumMod val="75000"/>
                  </a:schemeClr>
                </a:solidFill>
              </a:rPr>
              <a:t>ELECTRON JS </a:t>
            </a:r>
            <a:r>
              <a:rPr lang="ko-KR" altLang="en-US" sz="2100" dirty="0" smtClean="0">
                <a:solidFill>
                  <a:schemeClr val="accent2">
                    <a:lumMod val="75000"/>
                  </a:schemeClr>
                </a:solidFill>
              </a:rPr>
              <a:t>소개서</a:t>
            </a:r>
            <a:endParaRPr lang="ko-KR" altLang="en-US" sz="2100" dirty="0">
              <a:solidFill>
                <a:schemeClr val="accent2">
                  <a:lumMod val="75000"/>
                </a:schemeClr>
              </a:solidFill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1008923" y="5207028"/>
            <a:ext cx="4380422" cy="182596"/>
            <a:chOff x="5277927" y="6192011"/>
            <a:chExt cx="4380422" cy="182596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927" y="6192011"/>
              <a:ext cx="922847" cy="18259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439851" y="6221754"/>
              <a:ext cx="570426" cy="123111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T w="1270" h="1270"/>
              </a:sp3d>
            </a:bodyPr>
            <a:lstStyle>
              <a:lvl1pPr indent="0">
                <a:lnSpc>
                  <a:spcPct val="12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 baseline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/>
              </a:lvl2pPr>
              <a:lvl3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</a:lvl3pPr>
              <a:lvl4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4pPr>
              <a:lvl5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5pPr>
              <a:lvl6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6pPr>
              <a:lvl7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7pPr>
              <a:lvl8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8pPr>
              <a:lvl9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9pPr>
            </a:lstStyle>
            <a:p>
              <a:pPr algn="ctr">
                <a:lnSpc>
                  <a:spcPct val="100000"/>
                </a:lnSpc>
              </a:pPr>
              <a:r>
                <a:rPr lang="ko-KR" altLang="en-US" sz="800" b="1" spc="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문서작성자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90750" y="6214060"/>
              <a:ext cx="3367599" cy="138499"/>
            </a:xfrm>
            <a:prstGeom prst="rect">
              <a:avLst/>
            </a:prstGeom>
          </p:spPr>
          <p:txBody>
            <a:bodyPr vert="horz" wrap="squar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T w="1270" h="1270"/>
              </a:sp3d>
            </a:bodyPr>
            <a:lstStyle>
              <a:lvl1pPr indent="0">
                <a:lnSpc>
                  <a:spcPct val="120000"/>
                </a:lnSpc>
                <a:spcBef>
                  <a:spcPts val="0"/>
                </a:spcBef>
                <a:buFont typeface="Arial" panose="020B0604020202020204" pitchFamily="34" charset="0"/>
                <a:buNone/>
                <a:defRPr sz="1000" spc="-50" baseline="0"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/>
              </a:lvl2pPr>
              <a:lvl3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</a:lvl3pPr>
              <a:lvl4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4pPr>
              <a:lvl5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5pPr>
              <a:lvl6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6pPr>
              <a:lvl7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7pPr>
              <a:lvl8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8pPr>
              <a:lvl9pPr indent="0" algn="ctr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/>
              </a:lvl9pPr>
            </a:lstStyle>
            <a:p>
              <a:pPr>
                <a:lnSpc>
                  <a:spcPct val="100000"/>
                </a:lnSpc>
              </a:pPr>
              <a:r>
                <a:rPr lang="ko-KR" altLang="en-US" sz="900" b="1" spc="0" dirty="0" err="1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보안연구소</a:t>
              </a:r>
              <a:r>
                <a:rPr lang="ko-KR" altLang="en-US" sz="900" b="1" spc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 박건형 연구원</a:t>
              </a:r>
              <a:r>
                <a:rPr lang="ko-KR" altLang="en-US" sz="900" b="1" spc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 </a:t>
              </a:r>
              <a:r>
                <a:rPr lang="en-US" altLang="ko-KR" sz="9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/ </a:t>
              </a:r>
              <a:r>
                <a:rPr lang="ko-KR" altLang="en-US" sz="9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작성일자 </a:t>
              </a:r>
              <a:r>
                <a:rPr lang="en-US" altLang="ko-KR" sz="9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: 2022</a:t>
              </a:r>
              <a:r>
                <a:rPr lang="ko-KR" altLang="en-US" sz="900" b="1" spc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년 </a:t>
              </a:r>
              <a:r>
                <a:rPr lang="en-US" altLang="ko-KR" sz="900" b="1" spc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12</a:t>
              </a:r>
              <a:r>
                <a:rPr lang="ko-KR" altLang="en-US" sz="900" b="1" spc="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월</a:t>
              </a:r>
              <a:endParaRPr lang="ko-KR" altLang="en-US" sz="900" b="1" spc="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cxnSp>
        <p:nvCxnSpPr>
          <p:cNvPr id="19" name="직선 연결선 18"/>
          <p:cNvCxnSpPr>
            <a:cxnSpLocks/>
          </p:cNvCxnSpPr>
          <p:nvPr/>
        </p:nvCxnSpPr>
        <p:spPr>
          <a:xfrm>
            <a:off x="1029019" y="2314667"/>
            <a:ext cx="3151095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부제목 4">
            <a:extLst>
              <a:ext uri="{FF2B5EF4-FFF2-40B4-BE49-F238E27FC236}">
                <a16:creationId xmlns:a16="http://schemas.microsoft.com/office/drawing/2014/main" id="{11714589-24DD-4ED6-842F-F0B3A5477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7721" y="2361936"/>
            <a:ext cx="3482393" cy="459730"/>
          </a:xfrm>
        </p:spPr>
        <p:txBody>
          <a:bodyPr>
            <a:normAutofit/>
          </a:bodyPr>
          <a:lstStyle/>
          <a:p>
            <a:pPr algn="r"/>
            <a:r>
              <a:rPr lang="en-US" altLang="ko-KR" sz="1800" dirty="0" err="1" smtClean="0"/>
              <a:t>electronJS</a:t>
            </a:r>
            <a:r>
              <a:rPr lang="en-US" altLang="ko-KR" sz="1800" dirty="0" smtClean="0"/>
              <a:t> Guide</a:t>
            </a:r>
            <a:endParaRPr lang="en-US" altLang="ko-KR" sz="1800" dirty="0"/>
          </a:p>
          <a:p>
            <a:pPr algn="r"/>
            <a:endParaRPr lang="ko-KR" altLang="en-US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5" y="63801"/>
            <a:ext cx="930537" cy="35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34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4-1) </a:t>
            </a:r>
            <a:r>
              <a:rPr lang="ko-KR" altLang="en-US" sz="1400" dirty="0" smtClean="0">
                <a:latin typeface="+mn-ea"/>
                <a:ea typeface="+mn-ea"/>
              </a:rPr>
              <a:t>설치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6181" y="1516443"/>
          <a:ext cx="7436524" cy="360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-builder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Electron-builder</a:t>
                      </a:r>
                      <a:r>
                        <a:rPr lang="en-US" altLang="ko-KR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설치</a:t>
                      </a:r>
                      <a:endParaRPr lang="en-US" altLang="ko-KR" sz="9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최신버전</a:t>
                      </a:r>
                      <a:r>
                        <a:rPr lang="ko-KR" altLang="en-US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설치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06" y="2010990"/>
            <a:ext cx="4486901" cy="64779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06" y="2805837"/>
            <a:ext cx="4486901" cy="1773720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2913987" y="2019150"/>
            <a:ext cx="159391" cy="159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927383" y="2805837"/>
            <a:ext cx="206284" cy="2005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9104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4-1) </a:t>
            </a:r>
            <a:r>
              <a:rPr lang="ko-KR" altLang="en-US" sz="1400" dirty="0" smtClean="0">
                <a:latin typeface="+mn-ea"/>
                <a:ea typeface="+mn-ea"/>
              </a:rPr>
              <a:t>설치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723647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-builder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Package.js </a:t>
                      </a: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확인</a:t>
                      </a:r>
                      <a:endParaRPr lang="en-US" altLang="ko-KR" sz="9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223" y="2062703"/>
            <a:ext cx="5029863" cy="2507331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2954796" y="2864111"/>
            <a:ext cx="1121604" cy="1057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4655127" y="2896919"/>
            <a:ext cx="2855288" cy="1939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64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4-2) </a:t>
            </a:r>
            <a:r>
              <a:rPr lang="ko-KR" altLang="en-US" sz="1400" dirty="0" smtClean="0">
                <a:latin typeface="+mn-ea"/>
                <a:ea typeface="+mn-ea"/>
              </a:rPr>
              <a:t>빌드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06973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빌드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빌드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299" y="2728543"/>
            <a:ext cx="5153486" cy="105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8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4-2) </a:t>
            </a:r>
            <a:r>
              <a:rPr lang="ko-KR" altLang="en-US" sz="1400" dirty="0" smtClean="0">
                <a:latin typeface="+mn-ea"/>
                <a:ea typeface="+mn-ea"/>
              </a:rPr>
              <a:t>빌드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709717"/>
              </p:ext>
            </p:extLst>
          </p:nvPr>
        </p:nvGraphicFramePr>
        <p:xfrm>
          <a:off x="846181" y="1516443"/>
          <a:ext cx="7436524" cy="360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빌드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Dist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폴더 확인</a:t>
                      </a:r>
                      <a:endParaRPr lang="en-US" altLang="ko-KR" sz="9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Exe </a:t>
                      </a:r>
                      <a:r>
                        <a:rPr lang="ko-KR" altLang="en-US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파일 생성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76"/>
          <a:stretch/>
        </p:blipFill>
        <p:spPr>
          <a:xfrm>
            <a:off x="2003182" y="2033396"/>
            <a:ext cx="1150060" cy="2553718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2003182" y="2263934"/>
            <a:ext cx="1150060" cy="8363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3646229" y="2033397"/>
            <a:ext cx="4205520" cy="2553718"/>
            <a:chOff x="5981350" y="2139194"/>
            <a:chExt cx="5532556" cy="3758268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1350" y="2139194"/>
              <a:ext cx="5532556" cy="3758268"/>
            </a:xfrm>
            <a:prstGeom prst="rect">
              <a:avLst/>
            </a:prstGeom>
          </p:spPr>
        </p:pic>
        <p:sp>
          <p:nvSpPr>
            <p:cNvPr id="14" name="직사각형 13"/>
            <p:cNvSpPr/>
            <p:nvPr/>
          </p:nvSpPr>
          <p:spPr>
            <a:xfrm>
              <a:off x="6384443" y="3675776"/>
              <a:ext cx="1786434" cy="32577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8575368" y="2174144"/>
              <a:ext cx="2938538" cy="372331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593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4-3) </a:t>
            </a:r>
            <a:r>
              <a:rPr lang="en-US" altLang="ko-KR" sz="1400" dirty="0" smtClean="0">
                <a:latin typeface="+mn-ea"/>
                <a:ea typeface="+mn-ea"/>
              </a:rPr>
              <a:t>Electron JS </a:t>
            </a:r>
            <a:r>
              <a:rPr lang="ko-KR" altLang="en-US" sz="1400" dirty="0" smtClean="0">
                <a:latin typeface="+mn-ea"/>
                <a:ea typeface="+mn-ea"/>
              </a:rPr>
              <a:t>설정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261179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진입점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설정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Background.js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6693" t="7599" r="58146" b="8674"/>
          <a:stretch/>
        </p:blipFill>
        <p:spPr>
          <a:xfrm>
            <a:off x="2419350" y="1951095"/>
            <a:ext cx="5324475" cy="2722505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2588969" y="2678272"/>
            <a:ext cx="2235444" cy="11460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984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4-3) </a:t>
            </a:r>
            <a:r>
              <a:rPr lang="en-US" altLang="ko-KR" sz="1400" dirty="0" smtClean="0">
                <a:latin typeface="+mn-ea"/>
                <a:ea typeface="+mn-ea"/>
              </a:rPr>
              <a:t>Electron JS </a:t>
            </a:r>
            <a:r>
              <a:rPr lang="ko-KR" altLang="en-US" sz="1400" dirty="0" smtClean="0">
                <a:latin typeface="+mn-ea"/>
                <a:ea typeface="+mn-ea"/>
              </a:rPr>
              <a:t>설정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867012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설정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Vue.config.js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6451" t="5305" r="73065" b="47383"/>
          <a:stretch/>
        </p:blipFill>
        <p:spPr>
          <a:xfrm>
            <a:off x="2419351" y="1951095"/>
            <a:ext cx="5295600" cy="268758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027118" y="2506821"/>
            <a:ext cx="2402132" cy="13222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94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5</a:t>
            </a:r>
            <a:r>
              <a:rPr lang="en-US" altLang="ko-KR" dirty="0" smtClean="0">
                <a:latin typeface="+mj-ea"/>
              </a:rPr>
              <a:t>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앱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5-1</a:t>
            </a:r>
            <a:r>
              <a:rPr lang="en-US" altLang="ko-KR" sz="1400" dirty="0" smtClean="0">
                <a:latin typeface="+mn-ea"/>
                <a:ea typeface="+mn-ea"/>
              </a:rPr>
              <a:t>) </a:t>
            </a:r>
            <a:r>
              <a:rPr lang="en-US" altLang="ko-KR" sz="1400" dirty="0" err="1" smtClean="0">
                <a:latin typeface="+mn-ea"/>
                <a:ea typeface="+mn-ea"/>
              </a:rPr>
              <a:t>todo</a:t>
            </a:r>
            <a:r>
              <a:rPr lang="en-US" altLang="ko-KR" sz="1400" dirty="0" smtClean="0">
                <a:latin typeface="+mn-ea"/>
                <a:ea typeface="+mn-ea"/>
              </a:rPr>
              <a:t>-list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473231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/>
          <a:srcRect l="72188" t="33704" r="9531" b="28518"/>
          <a:stretch/>
        </p:blipFill>
        <p:spPr>
          <a:xfrm>
            <a:off x="2327563" y="1988172"/>
            <a:ext cx="5229461" cy="2598943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2437670" y="3733170"/>
            <a:ext cx="4968214" cy="241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99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5</a:t>
            </a:r>
            <a:r>
              <a:rPr lang="en-US" altLang="ko-KR" dirty="0" smtClean="0">
                <a:latin typeface="+mj-ea"/>
              </a:rPr>
              <a:t>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앱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5-1</a:t>
            </a:r>
            <a:r>
              <a:rPr lang="en-US" altLang="ko-KR" sz="1400" dirty="0" smtClean="0">
                <a:latin typeface="+mn-ea"/>
                <a:ea typeface="+mn-ea"/>
              </a:rPr>
              <a:t>) </a:t>
            </a:r>
            <a:r>
              <a:rPr lang="en-US" altLang="ko-KR" sz="1400" dirty="0" err="1" smtClean="0">
                <a:latin typeface="+mn-ea"/>
                <a:ea typeface="+mn-ea"/>
              </a:rPr>
              <a:t>todo</a:t>
            </a:r>
            <a:r>
              <a:rPr lang="en-US" altLang="ko-KR" sz="1400" dirty="0" smtClean="0">
                <a:latin typeface="+mn-ea"/>
                <a:ea typeface="+mn-ea"/>
              </a:rPr>
              <a:t>-list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7" t="4042" r="3113" b="5695"/>
          <a:stretch/>
        </p:blipFill>
        <p:spPr>
          <a:xfrm>
            <a:off x="2327563" y="1980615"/>
            <a:ext cx="5229461" cy="259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113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5</a:t>
            </a:r>
            <a:r>
              <a:rPr lang="en-US" altLang="ko-KR" dirty="0" smtClean="0">
                <a:latin typeface="+mj-ea"/>
              </a:rPr>
              <a:t>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앱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5-1</a:t>
            </a:r>
            <a:r>
              <a:rPr lang="en-US" altLang="ko-KR" sz="1400" dirty="0" smtClean="0">
                <a:latin typeface="+mn-ea"/>
                <a:ea typeface="+mn-ea"/>
              </a:rPr>
              <a:t>) </a:t>
            </a:r>
            <a:r>
              <a:rPr lang="en-US" altLang="ko-KR" sz="1400" dirty="0" err="1" smtClean="0">
                <a:latin typeface="+mn-ea"/>
                <a:ea typeface="+mn-ea"/>
              </a:rPr>
              <a:t>todo</a:t>
            </a:r>
            <a:r>
              <a:rPr lang="en-US" altLang="ko-KR" sz="1400" dirty="0" smtClean="0">
                <a:latin typeface="+mn-ea"/>
                <a:ea typeface="+mn-ea"/>
              </a:rPr>
              <a:t>-list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58974" t="42021" r="28525" b="31590"/>
          <a:stretch/>
        </p:blipFill>
        <p:spPr>
          <a:xfrm>
            <a:off x="2468569" y="2006976"/>
            <a:ext cx="5032648" cy="260281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904509" y="3241964"/>
            <a:ext cx="1292252" cy="12317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012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5</a:t>
            </a:r>
            <a:r>
              <a:rPr lang="en-US" altLang="ko-KR" dirty="0" smtClean="0">
                <a:latin typeface="+mj-ea"/>
              </a:rPr>
              <a:t>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앱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5-1</a:t>
            </a:r>
            <a:r>
              <a:rPr lang="en-US" altLang="ko-KR" sz="1400" dirty="0" smtClean="0">
                <a:latin typeface="+mn-ea"/>
                <a:ea typeface="+mn-ea"/>
              </a:rPr>
              <a:t>) </a:t>
            </a:r>
            <a:r>
              <a:rPr lang="en-US" altLang="ko-KR" sz="1400" dirty="0" err="1" smtClean="0">
                <a:latin typeface="+mn-ea"/>
                <a:ea typeface="+mn-ea"/>
              </a:rPr>
              <a:t>todo</a:t>
            </a:r>
            <a:r>
              <a:rPr lang="en-US" altLang="ko-KR" sz="1400" dirty="0" smtClean="0">
                <a:latin typeface="+mn-ea"/>
                <a:ea typeface="+mn-ea"/>
              </a:rPr>
              <a:t>-list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Todo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-list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58306" t="27956" r="18387" b="9536"/>
          <a:stretch/>
        </p:blipFill>
        <p:spPr>
          <a:xfrm>
            <a:off x="2501900" y="1938988"/>
            <a:ext cx="4813300" cy="2632120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4762500" y="2933700"/>
            <a:ext cx="1592580" cy="304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53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008923" y="932433"/>
            <a:ext cx="6768557" cy="724746"/>
          </a:xfrm>
        </p:spPr>
        <p:txBody>
          <a:bodyPr/>
          <a:lstStyle/>
          <a:p>
            <a:r>
              <a:rPr lang="en-US" altLang="ko-KR" sz="3600" dirty="0" smtClean="0">
                <a:solidFill>
                  <a:schemeClr val="accent2">
                    <a:lumMod val="75000"/>
                  </a:schemeClr>
                </a:solidFill>
              </a:rPr>
              <a:t>CONTENT</a:t>
            </a:r>
            <a:endParaRPr lang="ko-KR" altLang="en-US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6" name="제목 4"/>
          <p:cNvSpPr txBox="1">
            <a:spLocks/>
          </p:cNvSpPr>
          <p:nvPr/>
        </p:nvSpPr>
        <p:spPr>
          <a:xfrm>
            <a:off x="1008923" y="1715155"/>
            <a:ext cx="5343118" cy="2330407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114000"/>
              </a:lnSpc>
              <a:spcBef>
                <a:spcPct val="0"/>
              </a:spcBef>
              <a:buNone/>
              <a:defRPr kumimoji="0" lang="en-US" altLang="en-US" sz="2800" b="1" i="0" u="none" strike="noStrike" kern="1200" cap="none" spc="-5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 marL="342900" indent="-342900">
              <a:lnSpc>
                <a:spcPct val="190000"/>
              </a:lnSpc>
              <a:buAutoNum type="arabicPeriod"/>
            </a:pPr>
            <a:r>
              <a:rPr lang="ko-KR" altLang="en-US" sz="1600" dirty="0" smtClean="0">
                <a:latin typeface="+mj-ea"/>
              </a:rPr>
              <a:t>개요</a:t>
            </a:r>
            <a:endParaRPr lang="en-US" altLang="ko-KR" sz="1600" dirty="0" smtClean="0">
              <a:latin typeface="+mj-ea"/>
            </a:endParaRPr>
          </a:p>
          <a:p>
            <a:pPr marL="342900" indent="-342900">
              <a:lnSpc>
                <a:spcPct val="190000"/>
              </a:lnSpc>
              <a:buAutoNum type="arabicPeriod"/>
            </a:pPr>
            <a:r>
              <a:rPr lang="ko-KR" altLang="en-US" sz="1600" dirty="0" smtClean="0">
                <a:latin typeface="+mj-ea"/>
              </a:rPr>
              <a:t>활용사례</a:t>
            </a:r>
            <a:endParaRPr lang="en-US" altLang="ko-KR" sz="1600" dirty="0">
              <a:latin typeface="+mj-ea"/>
            </a:endParaRPr>
          </a:p>
          <a:p>
            <a:pPr marL="342900" indent="-342900">
              <a:lnSpc>
                <a:spcPct val="190000"/>
              </a:lnSpc>
              <a:buAutoNum type="arabicPeriod"/>
            </a:pPr>
            <a:r>
              <a:rPr lang="ko-KR" altLang="en-US" sz="1600" dirty="0" err="1" smtClean="0">
                <a:latin typeface="+mj-ea"/>
              </a:rPr>
              <a:t>장ㆍ단점</a:t>
            </a:r>
            <a:endParaRPr lang="en-US" altLang="ko-KR" sz="1600" dirty="0">
              <a:latin typeface="+mj-ea"/>
            </a:endParaRPr>
          </a:p>
          <a:p>
            <a:pPr marL="342900" indent="-342900">
              <a:lnSpc>
                <a:spcPct val="190000"/>
              </a:lnSpc>
              <a:buAutoNum type="arabicPeriod"/>
            </a:pPr>
            <a:r>
              <a:rPr lang="en-US" altLang="ko-KR" sz="1600" dirty="0" err="1" smtClean="0">
                <a:latin typeface="+mj-ea"/>
              </a:rPr>
              <a:t>ElectronJS</a:t>
            </a:r>
            <a:r>
              <a:rPr lang="en-US" altLang="ko-KR" sz="1600" dirty="0" smtClean="0">
                <a:latin typeface="+mj-ea"/>
              </a:rPr>
              <a:t> </a:t>
            </a:r>
            <a:r>
              <a:rPr lang="ko-KR" altLang="en-US" sz="1600" dirty="0" smtClean="0">
                <a:latin typeface="+mj-ea"/>
              </a:rPr>
              <a:t>설치 및 빌드</a:t>
            </a:r>
            <a:r>
              <a:rPr lang="en-US" altLang="ko-KR" sz="1600" dirty="0" smtClean="0">
                <a:latin typeface="+mj-ea"/>
              </a:rPr>
              <a:t>, </a:t>
            </a:r>
            <a:r>
              <a:rPr lang="ko-KR" altLang="en-US" sz="1600" dirty="0" smtClean="0">
                <a:latin typeface="+mj-ea"/>
              </a:rPr>
              <a:t>실행</a:t>
            </a:r>
            <a:endParaRPr lang="en-US" altLang="ko-KR" sz="1600" dirty="0">
              <a:latin typeface="+mj-ea"/>
            </a:endParaRPr>
          </a:p>
          <a:p>
            <a:pPr marL="342900" indent="-342900">
              <a:lnSpc>
                <a:spcPct val="190000"/>
              </a:lnSpc>
              <a:buAutoNum type="arabicPeriod"/>
            </a:pPr>
            <a:r>
              <a:rPr lang="ko-KR" altLang="en-US" sz="1600" dirty="0" smtClean="0">
                <a:latin typeface="+mj-ea"/>
              </a:rPr>
              <a:t>예시</a:t>
            </a:r>
            <a:endParaRPr lang="en-US" altLang="ko-KR" sz="1600" dirty="0">
              <a:latin typeface="+mj-ea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109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5</a:t>
            </a:r>
            <a:r>
              <a:rPr lang="en-US" altLang="ko-KR" dirty="0" smtClean="0">
                <a:latin typeface="+mj-ea"/>
              </a:rPr>
              <a:t>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앱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5-2</a:t>
            </a:r>
            <a:r>
              <a:rPr lang="en-US" altLang="ko-KR" sz="1400" dirty="0" smtClean="0">
                <a:latin typeface="+mn-ea"/>
                <a:ea typeface="+mn-ea"/>
              </a:rPr>
              <a:t>) calculator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864201"/>
              </p:ext>
            </p:extLst>
          </p:nvPr>
        </p:nvGraphicFramePr>
        <p:xfrm>
          <a:off x="846181" y="1516443"/>
          <a:ext cx="7436524" cy="3477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Calculator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Calculator App</a:t>
                      </a:r>
                      <a:endParaRPr lang="ko-KR" altLang="en-US" sz="900" baseline="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l="6694" t="24803" r="76613" b="13835"/>
          <a:stretch/>
        </p:blipFill>
        <p:spPr>
          <a:xfrm>
            <a:off x="3035300" y="1992671"/>
            <a:ext cx="3644900" cy="2588176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5772150" y="2384715"/>
            <a:ext cx="908050" cy="6632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151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2419854" y="2990099"/>
            <a:ext cx="5092405" cy="358669"/>
          </a:xfrm>
        </p:spPr>
        <p:txBody>
          <a:bodyPr/>
          <a:lstStyle/>
          <a:p>
            <a:pPr algn="r"/>
            <a:r>
              <a:rPr lang="ko-KR" altLang="en-US" sz="1600" dirty="0" smtClean="0"/>
              <a:t>감사합니다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14" name="Text Box 136">
            <a:extLst>
              <a:ext uri="{FF2B5EF4-FFF2-40B4-BE49-F238E27FC236}">
                <a16:creationId xmlns:a16="http://schemas.microsoft.com/office/drawing/2014/main" id="{7271F3F8-EF3F-4C81-8DE6-88E3318E18A5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596221" y="3272392"/>
            <a:ext cx="2916038" cy="16619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square" lIns="0" tIns="0" rIns="0" bIns="0">
            <a:noAutofit/>
          </a:bodyPr>
          <a:lstStyle/>
          <a:p>
            <a:pPr algn="r">
              <a:lnSpc>
                <a:spcPct val="90000"/>
              </a:lnSpc>
              <a:spcBef>
                <a:spcPct val="50000"/>
              </a:spcBef>
              <a:buClr>
                <a:srgbClr val="333333"/>
              </a:buClr>
              <a:tabLst>
                <a:tab pos="749300" algn="l"/>
              </a:tabLst>
            </a:pPr>
            <a:r>
              <a:rPr lang="ko-KR" altLang="en-US" sz="1200" b="1" dirty="0" err="1">
                <a:solidFill>
                  <a:schemeClr val="accent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charset="0"/>
              </a:rPr>
              <a:t>위드네트웍스</a:t>
            </a:r>
            <a:r>
              <a:rPr lang="ko-KR" altLang="en-US" sz="1200" b="1" dirty="0">
                <a:solidFill>
                  <a:schemeClr val="accent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charset="0"/>
              </a:rPr>
              <a:t> </a:t>
            </a:r>
            <a:r>
              <a:rPr lang="ko-KR" altLang="en-US" sz="1200" b="1" dirty="0" err="1" smtClean="0">
                <a:solidFill>
                  <a:schemeClr val="accent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charset="0"/>
              </a:rPr>
              <a:t>보안연구소</a:t>
            </a:r>
            <a:r>
              <a:rPr lang="ko-KR" altLang="en-US" sz="1200" b="1" dirty="0" smtClean="0">
                <a:solidFill>
                  <a:schemeClr val="accent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  <a:cs typeface="Arial" charset="0"/>
              </a:rPr>
              <a:t> 연구원 박건형</a:t>
            </a:r>
            <a:endParaRPr lang="en-US" altLang="ko-KR" sz="1200" b="1" dirty="0">
              <a:solidFill>
                <a:schemeClr val="accent1">
                  <a:lumMod val="50000"/>
                </a:schemeClr>
              </a:solidFill>
              <a:latin typeface="맑은 고딕" pitchFamily="50" charset="-127"/>
              <a:ea typeface="맑은 고딕" pitchFamily="50" charset="-127"/>
              <a:cs typeface="Arial" charset="0"/>
            </a:endParaRPr>
          </a:p>
        </p:txBody>
      </p:sp>
      <p:pic>
        <p:nvPicPr>
          <p:cNvPr id="16" name="Picture 8" descr="ìëë¤í¸ìì¤ì ëí ì´ë¯¸ì§ ê²ìê²°ê³¼">
            <a:extLst>
              <a:ext uri="{FF2B5EF4-FFF2-40B4-BE49-F238E27FC236}">
                <a16:creationId xmlns:a16="http://schemas.microsoft.com/office/drawing/2014/main" id="{714FA020-2570-43A4-90CA-051A94E1A7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5" t="8280" r="5966" b="6599"/>
          <a:stretch/>
        </p:blipFill>
        <p:spPr bwMode="auto">
          <a:xfrm>
            <a:off x="1631741" y="2149538"/>
            <a:ext cx="3429000" cy="619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F5CCD4D3-D76B-415C-847A-F48548415BA6}"/>
              </a:ext>
            </a:extLst>
          </p:cNvPr>
          <p:cNvGrpSpPr/>
          <p:nvPr/>
        </p:nvGrpSpPr>
        <p:grpSpPr>
          <a:xfrm>
            <a:off x="1631741" y="2769110"/>
            <a:ext cx="5880518" cy="176982"/>
            <a:chOff x="6469627" y="3429000"/>
            <a:chExt cx="4665406" cy="176982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AB4DB46-4BD1-4975-804F-1E9AC7482222}"/>
                </a:ext>
              </a:extLst>
            </p:cNvPr>
            <p:cNvSpPr/>
            <p:nvPr userDrawn="1"/>
          </p:nvSpPr>
          <p:spPr>
            <a:xfrm>
              <a:off x="6469627" y="3429000"/>
              <a:ext cx="3451122" cy="99552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shade val="30000"/>
                    <a:satMod val="115000"/>
                  </a:schemeClr>
                </a:gs>
                <a:gs pos="50000">
                  <a:schemeClr val="accent3">
                    <a:shade val="67500"/>
                    <a:satMod val="115000"/>
                  </a:schemeClr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E672E343-7CD6-443E-860E-D306917EC2BF}"/>
                </a:ext>
              </a:extLst>
            </p:cNvPr>
            <p:cNvSpPr/>
            <p:nvPr userDrawn="1"/>
          </p:nvSpPr>
          <p:spPr>
            <a:xfrm>
              <a:off x="7683911" y="3506430"/>
              <a:ext cx="3451122" cy="99552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shade val="30000"/>
                    <a:satMod val="115000"/>
                  </a:schemeClr>
                </a:gs>
                <a:gs pos="50000">
                  <a:schemeClr val="accent3">
                    <a:shade val="67500"/>
                    <a:satMod val="115000"/>
                  </a:schemeClr>
                </a:gs>
                <a:gs pos="100000">
                  <a:schemeClr val="accent3">
                    <a:shade val="100000"/>
                    <a:satMod val="11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6231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682751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1. </a:t>
            </a:r>
            <a:r>
              <a:rPr lang="ko-KR" altLang="en-US" dirty="0" smtClean="0">
                <a:latin typeface="+mj-ea"/>
              </a:rPr>
              <a:t>개요 </a:t>
            </a:r>
            <a:r>
              <a:rPr lang="en-US" altLang="ko-KR" sz="1800" dirty="0">
                <a:latin typeface="+mj-ea"/>
              </a:rPr>
              <a:t/>
            </a:r>
            <a:br>
              <a:rPr lang="en-US" altLang="ko-KR" sz="1800" dirty="0">
                <a:latin typeface="+mj-ea"/>
              </a:rPr>
            </a:b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44418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j-ea"/>
              </a:rPr>
              <a:t>1-1)  </a:t>
            </a:r>
            <a:r>
              <a:rPr lang="en-US" altLang="ko-KR" sz="1400" dirty="0" err="1" smtClean="0">
                <a:latin typeface="+mj-ea"/>
              </a:rPr>
              <a:t>ElectronJS</a:t>
            </a:r>
            <a:r>
              <a:rPr lang="en-US" altLang="ko-KR" sz="1400" dirty="0" smtClean="0">
                <a:latin typeface="+mj-ea"/>
              </a:rPr>
              <a:t> </a:t>
            </a:r>
            <a:r>
              <a:rPr lang="ko-KR" altLang="en-US" sz="1400" dirty="0" smtClean="0">
                <a:latin typeface="+mj-ea"/>
              </a:rPr>
              <a:t>란</a:t>
            </a:r>
            <a:r>
              <a:rPr lang="en-US" altLang="ko-KR" sz="1400" dirty="0" smtClean="0">
                <a:latin typeface="+mj-ea"/>
              </a:rPr>
              <a:t>?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9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1152283" y="4479353"/>
            <a:ext cx="6777990" cy="299474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b="0" dirty="0" smtClean="0">
                <a:latin typeface="+mj-ea"/>
                <a:ea typeface="+mn-ea"/>
              </a:rPr>
              <a:t>‘</a:t>
            </a:r>
            <a:r>
              <a:rPr lang="ko-KR" altLang="en-US" sz="1400" b="0" dirty="0" smtClean="0">
                <a:latin typeface="+mj-ea"/>
                <a:ea typeface="+mn-ea"/>
              </a:rPr>
              <a:t>웹 기술로 데스크톱 애플리케이션 개발을 할 수 있게 해주는 소프트웨어 프레임워크</a:t>
            </a:r>
            <a:r>
              <a:rPr lang="en-US" altLang="ko-KR" sz="1400" b="0" dirty="0" smtClean="0">
                <a:latin typeface="+mj-ea"/>
                <a:ea typeface="+mn-ea"/>
              </a:rPr>
              <a:t>’</a:t>
            </a:r>
            <a:endParaRPr lang="en-US" altLang="ko-KR" sz="1400" b="0" dirty="0">
              <a:latin typeface="+mn-ea"/>
              <a:ea typeface="+mn-ea"/>
            </a:endParaRPr>
          </a:p>
        </p:txBody>
      </p:sp>
      <p:sp>
        <p:nvSpPr>
          <p:cNvPr id="11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4133693"/>
            <a:ext cx="7483702" cy="990795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en-US" altLang="ko-KR" sz="1400" b="0" dirty="0">
              <a:latin typeface="+mn-ea"/>
              <a:ea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pic>
        <p:nvPicPr>
          <p:cNvPr id="12" name="내용 개체 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765" y="1706724"/>
            <a:ext cx="3906982" cy="228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38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682751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1. </a:t>
            </a:r>
            <a:r>
              <a:rPr lang="ko-KR" altLang="en-US" dirty="0" smtClean="0">
                <a:latin typeface="+mj-ea"/>
              </a:rPr>
              <a:t>개요 </a:t>
            </a:r>
            <a:r>
              <a:rPr lang="en-US" altLang="ko-KR" sz="1800" dirty="0">
                <a:latin typeface="+mj-ea"/>
              </a:rPr>
              <a:t/>
            </a:r>
            <a:br>
              <a:rPr lang="en-US" altLang="ko-KR" sz="1800" dirty="0">
                <a:latin typeface="+mj-ea"/>
              </a:rPr>
            </a:b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44418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j-ea"/>
              </a:rPr>
              <a:t>1-2)  </a:t>
            </a:r>
            <a:r>
              <a:rPr lang="en-US" altLang="ko-KR" sz="1400" dirty="0" err="1" smtClean="0">
                <a:latin typeface="+mj-ea"/>
              </a:rPr>
              <a:t>ElectronJS</a:t>
            </a:r>
            <a:r>
              <a:rPr lang="ko-KR" altLang="en-US" sz="1400" dirty="0" smtClean="0">
                <a:latin typeface="+mj-ea"/>
              </a:rPr>
              <a:t>의 구조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sp>
        <p:nvSpPr>
          <p:cNvPr id="13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4027236"/>
            <a:ext cx="7483702" cy="952176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400" b="0" dirty="0" smtClean="0">
                <a:latin typeface="+mn-ea"/>
                <a:ea typeface="+mn-ea"/>
              </a:rPr>
              <a:t>Electron</a:t>
            </a:r>
            <a:r>
              <a:rPr lang="ko-KR" altLang="en-US" sz="1400" b="0" dirty="0" smtClean="0">
                <a:latin typeface="+mn-ea"/>
                <a:ea typeface="+mn-ea"/>
              </a:rPr>
              <a:t>은 </a:t>
            </a:r>
            <a:r>
              <a:rPr lang="ko-KR" altLang="en-US" sz="1400" b="0" dirty="0" smtClean="0">
                <a:latin typeface="+mn-ea"/>
                <a:ea typeface="+mn-ea"/>
              </a:rPr>
              <a:t>기본 개발 환경 없이 </a:t>
            </a:r>
            <a:r>
              <a:rPr lang="en-US" altLang="ko-KR" sz="1400" b="0" dirty="0" smtClean="0">
                <a:latin typeface="+mn-ea"/>
                <a:ea typeface="+mn-ea"/>
              </a:rPr>
              <a:t>JavaScript </a:t>
            </a:r>
            <a:r>
              <a:rPr lang="ko-KR" altLang="en-US" sz="1400" b="0" dirty="0" smtClean="0">
                <a:latin typeface="+mn-ea"/>
                <a:ea typeface="+mn-ea"/>
              </a:rPr>
              <a:t>코드베이스를 유지하고 </a:t>
            </a:r>
            <a:r>
              <a:rPr lang="en-US" altLang="ko-KR" sz="1400" b="0" dirty="0" smtClean="0">
                <a:latin typeface="+mn-ea"/>
                <a:ea typeface="+mn-ea"/>
              </a:rPr>
              <a:t>Windows, </a:t>
            </a:r>
            <a:r>
              <a:rPr lang="en-US" altLang="ko-KR" sz="1400" b="0" dirty="0" err="1" smtClean="0">
                <a:latin typeface="+mn-ea"/>
                <a:ea typeface="+mn-ea"/>
              </a:rPr>
              <a:t>macOS</a:t>
            </a:r>
            <a:r>
              <a:rPr lang="en-US" altLang="ko-KR" sz="1400" b="0" dirty="0" smtClean="0">
                <a:latin typeface="+mn-ea"/>
                <a:ea typeface="+mn-ea"/>
              </a:rPr>
              <a:t>, Linux </a:t>
            </a:r>
            <a:r>
              <a:rPr lang="ko-KR" altLang="en-US" sz="1400" b="0" dirty="0" smtClean="0">
                <a:latin typeface="+mn-ea"/>
                <a:ea typeface="+mn-ea"/>
              </a:rPr>
              <a:t>등</a:t>
            </a:r>
            <a:endParaRPr lang="en-US" altLang="ko-KR" sz="1400" b="0" dirty="0" smtClean="0">
              <a:latin typeface="+mn-ea"/>
              <a:ea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400" b="0" dirty="0" smtClean="0">
                <a:latin typeface="+mn-ea"/>
                <a:ea typeface="+mn-ea"/>
              </a:rPr>
              <a:t>에서 작동하는 크로스</a:t>
            </a:r>
            <a:r>
              <a:rPr lang="en-US" altLang="ko-KR" sz="1400" b="0" dirty="0" smtClean="0">
                <a:latin typeface="+mn-ea"/>
                <a:ea typeface="+mn-ea"/>
              </a:rPr>
              <a:t>-</a:t>
            </a:r>
            <a:r>
              <a:rPr lang="ko-KR" altLang="en-US" sz="1400" b="0" dirty="0" smtClean="0">
                <a:latin typeface="+mn-ea"/>
                <a:ea typeface="+mn-ea"/>
              </a:rPr>
              <a:t>플랫폼 앱을 만들 수 있습니다</a:t>
            </a:r>
            <a:r>
              <a:rPr lang="en-US" altLang="ko-KR" sz="1400" b="0" dirty="0" smtClean="0">
                <a:latin typeface="+mn-ea"/>
                <a:ea typeface="+mn-ea"/>
              </a:rPr>
              <a:t>.</a:t>
            </a:r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1962" y="1662507"/>
            <a:ext cx="2143125" cy="2003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72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>
                <a:latin typeface="+mj-ea"/>
              </a:rPr>
              <a:t>2. </a:t>
            </a:r>
            <a:r>
              <a:rPr lang="ko-KR" altLang="en-US" dirty="0" smtClean="0">
                <a:latin typeface="+mj-ea"/>
              </a:rPr>
              <a:t>활용사례</a:t>
            </a:r>
            <a:r>
              <a:rPr lang="ko-KR" altLang="en-US" dirty="0" smtClean="0">
                <a:latin typeface="+mj-ea"/>
              </a:rPr>
              <a:t> 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pic>
        <p:nvPicPr>
          <p:cNvPr id="7" name="내용 개체 틀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002" y="1481453"/>
            <a:ext cx="1373933" cy="150122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461" y="1481452"/>
            <a:ext cx="1328744" cy="150122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26" y="1481451"/>
            <a:ext cx="1328744" cy="150122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04" y="3063549"/>
            <a:ext cx="1297528" cy="1453481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8990" y="3063548"/>
            <a:ext cx="1315149" cy="146545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226" y="2982676"/>
            <a:ext cx="1309032" cy="1554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0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3. </a:t>
            </a:r>
            <a:r>
              <a:rPr lang="ko-KR" altLang="en-US" dirty="0" err="1" smtClean="0">
                <a:latin typeface="+mj-ea"/>
              </a:rPr>
              <a:t>장</a:t>
            </a:r>
            <a:r>
              <a:rPr lang="ko-KR" altLang="en-US" dirty="0" err="1" smtClean="0">
                <a:latin typeface="+mj-ea"/>
              </a:rPr>
              <a:t>ㆍ단점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119988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3-1) </a:t>
            </a:r>
            <a:r>
              <a:rPr lang="ko-KR" altLang="en-US" sz="1400" dirty="0" smtClean="0">
                <a:latin typeface="+mn-ea"/>
                <a:ea typeface="+mn-ea"/>
              </a:rPr>
              <a:t>장점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sp>
        <p:nvSpPr>
          <p:cNvPr id="7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519440"/>
            <a:ext cx="7483702" cy="3135721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1400" dirty="0" smtClean="0"/>
              <a:t>1. </a:t>
            </a:r>
            <a:r>
              <a:rPr lang="ko-KR" altLang="en-US" sz="1400" dirty="0" smtClean="0"/>
              <a:t>낮은 </a:t>
            </a:r>
            <a:r>
              <a:rPr lang="ko-KR" altLang="en-US" sz="1400" dirty="0"/>
              <a:t>진입 </a:t>
            </a:r>
            <a:r>
              <a:rPr lang="ko-KR" altLang="en-US" sz="1400" dirty="0" smtClean="0"/>
              <a:t>장벽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100" dirty="0" smtClean="0"/>
              <a:t>  - </a:t>
            </a:r>
            <a:r>
              <a:rPr lang="ko-KR" altLang="en-US" sz="1100" dirty="0" smtClean="0"/>
              <a:t>웹 개발자가 바로 사용가능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방대한 커뮤니티</a:t>
            </a:r>
            <a:endParaRPr lang="en-US" altLang="ko-KR" sz="11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2</a:t>
            </a:r>
            <a:r>
              <a:rPr lang="en-US" altLang="ko-KR" sz="1400" dirty="0"/>
              <a:t>. </a:t>
            </a:r>
            <a:r>
              <a:rPr lang="ko-KR" altLang="en-US" sz="1400" dirty="0"/>
              <a:t>개발 속도 </a:t>
            </a:r>
            <a:r>
              <a:rPr lang="ko-KR" altLang="en-US" sz="1400" dirty="0" smtClean="0"/>
              <a:t>향상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</a:t>
            </a:r>
            <a:r>
              <a:rPr lang="ko-KR" altLang="en-US" sz="1100" dirty="0" err="1" smtClean="0"/>
              <a:t>웹앱의</a:t>
            </a:r>
            <a:r>
              <a:rPr lang="ko-KR" altLang="en-US" sz="1100" dirty="0" smtClean="0"/>
              <a:t> 구조를 재사용</a:t>
            </a:r>
            <a:endParaRPr lang="en-US" altLang="ko-KR" sz="1100" dirty="0"/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3</a:t>
            </a:r>
            <a:r>
              <a:rPr lang="en-US" altLang="ko-KR" sz="1400" dirty="0"/>
              <a:t>. </a:t>
            </a:r>
            <a:r>
              <a:rPr lang="ko-KR" altLang="en-US" sz="1400" dirty="0"/>
              <a:t>크로스 플랫폼 </a:t>
            </a:r>
            <a:r>
              <a:rPr lang="ko-KR" altLang="en-US" sz="1400" dirty="0" smtClean="0"/>
              <a:t>지원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</a:t>
            </a:r>
            <a:r>
              <a:rPr lang="ko-KR" altLang="en-US" sz="1100" dirty="0" smtClean="0"/>
              <a:t>각 </a:t>
            </a:r>
            <a:r>
              <a:rPr lang="en-US" altLang="ko-KR" sz="1100" dirty="0" smtClean="0"/>
              <a:t>OS</a:t>
            </a:r>
            <a:r>
              <a:rPr lang="ko-KR" altLang="en-US" sz="1100" dirty="0" smtClean="0"/>
              <a:t>마다 최적화 필요 </a:t>
            </a:r>
            <a:r>
              <a:rPr lang="en-US" altLang="ko-KR" sz="1100" dirty="0" smtClean="0"/>
              <a:t>X</a:t>
            </a:r>
          </a:p>
          <a:p>
            <a:pPr>
              <a:lnSpc>
                <a:spcPct val="150000"/>
              </a:lnSpc>
            </a:pPr>
            <a:r>
              <a:rPr lang="en-US" altLang="ko-KR" sz="1400" dirty="0" smtClean="0"/>
              <a:t>4. </a:t>
            </a:r>
            <a:r>
              <a:rPr lang="ko-KR" altLang="en-US" sz="1400" dirty="0" err="1" smtClean="0"/>
              <a:t>써드파티</a:t>
            </a:r>
            <a:r>
              <a:rPr lang="ko-KR" altLang="en-US" sz="1400" dirty="0" smtClean="0"/>
              <a:t> 지원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</a:t>
            </a:r>
            <a:r>
              <a:rPr lang="en-US" altLang="ko-KR" sz="1100" dirty="0" err="1" smtClean="0"/>
              <a:t>nodeJS</a:t>
            </a:r>
            <a:r>
              <a:rPr lang="en-US" altLang="ko-KR" sz="1100" dirty="0"/>
              <a:t> </a:t>
            </a:r>
            <a:r>
              <a:rPr lang="ko-KR" altLang="en-US" sz="1100" dirty="0" smtClean="0"/>
              <a:t>모듈 사용가능</a:t>
            </a:r>
            <a:r>
              <a:rPr lang="en-US" altLang="ko-KR" sz="1100" dirty="0" smtClean="0"/>
              <a:t>, </a:t>
            </a:r>
            <a:r>
              <a:rPr lang="en-US" altLang="ko-KR" sz="1100" dirty="0" err="1" smtClean="0"/>
              <a:t>npm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모듈 사용가능</a:t>
            </a:r>
            <a:endParaRPr lang="en-US" altLang="ko-KR" sz="1100" dirty="0" smtClean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5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빌드 툴과 </a:t>
            </a:r>
            <a:r>
              <a:rPr lang="ko-KR" altLang="en-US" sz="1400" dirty="0" err="1" smtClean="0"/>
              <a:t>인스톨러</a:t>
            </a:r>
            <a:r>
              <a:rPr lang="ko-KR" altLang="en-US" sz="1400" dirty="0" smtClean="0"/>
              <a:t> 제공</a:t>
            </a:r>
            <a:endParaRPr lang="en-US" altLang="ko-KR" sz="1400" dirty="0" smtClean="0"/>
          </a:p>
          <a:p>
            <a:pPr>
              <a:lnSpc>
                <a:spcPct val="15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 </a:t>
            </a:r>
            <a:r>
              <a:rPr lang="ko-KR" altLang="en-US" sz="1100" dirty="0" smtClean="0"/>
              <a:t>순식간에 </a:t>
            </a:r>
            <a:r>
              <a:rPr lang="ko-KR" altLang="en-US" sz="1100" dirty="0" err="1" smtClean="0"/>
              <a:t>패키징</a:t>
            </a:r>
            <a:r>
              <a:rPr lang="en-US" altLang="ko-KR" sz="1100" dirty="0" smtClean="0"/>
              <a:t>, </a:t>
            </a:r>
            <a:r>
              <a:rPr lang="ko-KR" altLang="en-US" sz="1100" dirty="0" err="1" smtClean="0"/>
              <a:t>인스톨러</a:t>
            </a:r>
            <a:r>
              <a:rPr lang="ko-KR" altLang="en-US" sz="1100" dirty="0" smtClean="0"/>
              <a:t> 생성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자동 업데이트 가능</a:t>
            </a:r>
            <a:endParaRPr lang="en-US" altLang="ko-KR" sz="11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684006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3. </a:t>
            </a:r>
            <a:r>
              <a:rPr lang="ko-KR" altLang="en-US" dirty="0" err="1" smtClean="0">
                <a:latin typeface="+mj-ea"/>
              </a:rPr>
              <a:t>장</a:t>
            </a:r>
            <a:r>
              <a:rPr lang="ko-KR" altLang="en-US" dirty="0" err="1" smtClean="0">
                <a:latin typeface="+mj-ea"/>
              </a:rPr>
              <a:t>ㆍ단점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119988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3-2) </a:t>
            </a:r>
            <a:r>
              <a:rPr lang="ko-KR" altLang="en-US" sz="1400" dirty="0" smtClean="0">
                <a:latin typeface="+mn-ea"/>
                <a:ea typeface="+mn-ea"/>
              </a:rPr>
              <a:t>단점</a:t>
            </a:r>
            <a:endParaRPr lang="en-US" altLang="ko-KR" sz="1400" dirty="0">
              <a:latin typeface="+mn-ea"/>
              <a:ea typeface="+mn-ea"/>
            </a:endParaRPr>
          </a:p>
        </p:txBody>
      </p:sp>
      <p:sp>
        <p:nvSpPr>
          <p:cNvPr id="7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519440"/>
            <a:ext cx="7483702" cy="3135721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altLang="ko-KR" sz="1400" dirty="0" smtClean="0"/>
              <a:t>1. </a:t>
            </a:r>
            <a:r>
              <a:rPr lang="ko-KR" altLang="en-US" sz="1400" dirty="0" smtClean="0"/>
              <a:t>큰 설치 </a:t>
            </a:r>
            <a:r>
              <a:rPr lang="ko-KR" altLang="en-US" sz="1400" dirty="0" err="1" smtClean="0"/>
              <a:t>파일용량</a:t>
            </a:r>
            <a:endParaRPr lang="en-US" altLang="ko-KR" sz="1400" dirty="0" smtClean="0"/>
          </a:p>
          <a:p>
            <a:pPr>
              <a:lnSpc>
                <a:spcPct val="200000"/>
              </a:lnSpc>
            </a:pPr>
            <a:r>
              <a:rPr lang="en-US" altLang="ko-KR" sz="1100" dirty="0" smtClean="0"/>
              <a:t>  - node.js, </a:t>
            </a:r>
            <a:r>
              <a:rPr lang="en-US" altLang="ko-KR" sz="1100" dirty="0" err="1" smtClean="0"/>
              <a:t>npm</a:t>
            </a:r>
            <a:r>
              <a:rPr lang="en-US" altLang="ko-KR" sz="1100" dirty="0" smtClean="0"/>
              <a:t> </a:t>
            </a:r>
            <a:r>
              <a:rPr lang="ko-KR" altLang="en-US" sz="1100" dirty="0" smtClean="0"/>
              <a:t>모듈 </a:t>
            </a:r>
            <a:r>
              <a:rPr lang="ko-KR" altLang="en-US" sz="1100" dirty="0" err="1" smtClean="0"/>
              <a:t>패키징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기본 앱 용량 높음</a:t>
            </a:r>
            <a:endParaRPr lang="en-US" altLang="ko-KR" sz="1100" dirty="0"/>
          </a:p>
          <a:p>
            <a:pPr>
              <a:lnSpc>
                <a:spcPct val="200000"/>
              </a:lnSpc>
            </a:pPr>
            <a:r>
              <a:rPr lang="en-US" altLang="ko-KR" sz="1400" dirty="0" smtClean="0"/>
              <a:t>2</a:t>
            </a:r>
            <a:r>
              <a:rPr lang="en-US" altLang="ko-KR" sz="1400" dirty="0"/>
              <a:t>. </a:t>
            </a:r>
            <a:r>
              <a:rPr lang="ko-KR" altLang="en-US" sz="1400" dirty="0" smtClean="0"/>
              <a:t>상대적으로 느린 속도</a:t>
            </a:r>
            <a:endParaRPr lang="en-US" altLang="ko-KR" sz="1400" dirty="0" smtClean="0"/>
          </a:p>
          <a:p>
            <a:pPr>
              <a:lnSpc>
                <a:spcPct val="20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</a:t>
            </a:r>
            <a:r>
              <a:rPr lang="ko-KR" altLang="en-US" sz="1100" dirty="0" err="1" smtClean="0"/>
              <a:t>네이티브</a:t>
            </a:r>
            <a:r>
              <a:rPr lang="ko-KR" altLang="en-US" sz="1100" dirty="0" smtClean="0"/>
              <a:t> 앱 보다는 효율성 저하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속도 느림</a:t>
            </a:r>
            <a:endParaRPr lang="en-US" altLang="ko-KR" sz="1100" dirty="0"/>
          </a:p>
          <a:p>
            <a:pPr>
              <a:lnSpc>
                <a:spcPct val="200000"/>
              </a:lnSpc>
            </a:pPr>
            <a:r>
              <a:rPr lang="en-US" altLang="ko-KR" sz="1400" dirty="0" smtClean="0"/>
              <a:t>3</a:t>
            </a:r>
            <a:r>
              <a:rPr lang="en-US" altLang="ko-KR" sz="1400" dirty="0"/>
              <a:t>. </a:t>
            </a:r>
            <a:r>
              <a:rPr lang="ko-KR" altLang="en-US" sz="1400" dirty="0" smtClean="0"/>
              <a:t>보안은 개발자의 책임</a:t>
            </a:r>
            <a:endParaRPr lang="en-US" altLang="ko-KR" sz="1400" dirty="0" smtClean="0"/>
          </a:p>
          <a:p>
            <a:pPr>
              <a:lnSpc>
                <a:spcPct val="200000"/>
              </a:lnSpc>
            </a:pPr>
            <a:r>
              <a:rPr lang="en-US" altLang="ko-KR" sz="1100" dirty="0"/>
              <a:t> </a:t>
            </a:r>
            <a:r>
              <a:rPr lang="en-US" altLang="ko-KR" sz="1100" dirty="0" smtClean="0"/>
              <a:t> - </a:t>
            </a:r>
            <a:r>
              <a:rPr lang="ko-KR" altLang="en-US" sz="1100" dirty="0" smtClean="0"/>
              <a:t>사용자가 앱 소스코드를 역 컴파일 가능</a:t>
            </a:r>
            <a:r>
              <a:rPr lang="en-US" altLang="ko-KR" sz="1100" dirty="0" smtClean="0"/>
              <a:t>, </a:t>
            </a:r>
            <a:r>
              <a:rPr lang="ko-KR" altLang="en-US" sz="1100" dirty="0" err="1" smtClean="0"/>
              <a:t>소스노출</a:t>
            </a:r>
            <a:endParaRPr lang="en-US" altLang="ko-KR" sz="1100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731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4-1) </a:t>
            </a:r>
            <a:r>
              <a:rPr lang="ko-KR" altLang="en-US" sz="1400" dirty="0" smtClean="0">
                <a:latin typeface="+mn-ea"/>
                <a:ea typeface="+mn-ea"/>
              </a:rPr>
              <a:t>설치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318401"/>
              </p:ext>
            </p:extLst>
          </p:nvPr>
        </p:nvGraphicFramePr>
        <p:xfrm>
          <a:off x="846181" y="1516443"/>
          <a:ext cx="7436524" cy="360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Vue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설치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폴더 생성 후 </a:t>
                      </a: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Vue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프로젝트 생성</a:t>
                      </a:r>
                      <a:endParaRPr lang="en-US" altLang="ko-KR" sz="9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err="1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Vue</a:t>
                      </a: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버전 선택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9" name="내용 개체 틀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686" y="2171794"/>
            <a:ext cx="4209018" cy="1127939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2841686" y="2185310"/>
            <a:ext cx="159391" cy="159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912" y="3396032"/>
            <a:ext cx="4204792" cy="1115511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2861000" y="3396032"/>
            <a:ext cx="206284" cy="2005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560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2910" y="720536"/>
            <a:ext cx="6777990" cy="358669"/>
          </a:xfrm>
        </p:spPr>
        <p:txBody>
          <a:bodyPr/>
          <a:lstStyle/>
          <a:p>
            <a:r>
              <a:rPr lang="en-US" altLang="ko-KR" dirty="0" smtClean="0">
                <a:latin typeface="+mj-ea"/>
              </a:rPr>
              <a:t>4. </a:t>
            </a:r>
            <a:r>
              <a:rPr lang="en-US" altLang="ko-KR" dirty="0" err="1" smtClean="0">
                <a:latin typeface="+mj-ea"/>
              </a:rPr>
              <a:t>ElectronJS</a:t>
            </a:r>
            <a:r>
              <a:rPr lang="en-US" altLang="ko-KR" dirty="0" smtClean="0">
                <a:latin typeface="+mj-ea"/>
              </a:rPr>
              <a:t> </a:t>
            </a:r>
            <a:r>
              <a:rPr lang="ko-KR" altLang="en-US" dirty="0" smtClean="0">
                <a:latin typeface="+mj-ea"/>
              </a:rPr>
              <a:t>설치 및 빌드</a:t>
            </a:r>
            <a:r>
              <a:rPr lang="en-US" altLang="ko-KR" dirty="0" smtClean="0">
                <a:latin typeface="+mj-ea"/>
              </a:rPr>
              <a:t>, </a:t>
            </a:r>
            <a:r>
              <a:rPr lang="ko-KR" altLang="en-US" dirty="0" smtClean="0">
                <a:latin typeface="+mj-ea"/>
              </a:rPr>
              <a:t>실행</a:t>
            </a:r>
            <a:endParaRPr lang="ko-KR" altLang="en-US" dirty="0"/>
          </a:p>
        </p:txBody>
      </p:sp>
      <p:sp>
        <p:nvSpPr>
          <p:cNvPr id="4" name="제목 4">
            <a:extLst>
              <a:ext uri="{FF2B5EF4-FFF2-40B4-BE49-F238E27FC236}">
                <a16:creationId xmlns:a16="http://schemas.microsoft.com/office/drawing/2014/main" id="{12206E9B-83EC-4D6C-AE66-A1C22BE9CAA5}"/>
              </a:ext>
            </a:extLst>
          </p:cNvPr>
          <p:cNvSpPr txBox="1">
            <a:spLocks/>
          </p:cNvSpPr>
          <p:nvPr/>
        </p:nvSpPr>
        <p:spPr>
          <a:xfrm>
            <a:off x="723227" y="1074646"/>
            <a:ext cx="6777990" cy="358669"/>
          </a:xfrm>
          <a:prstGeom prst="rect">
            <a:avLst/>
          </a:prstGeom>
        </p:spPr>
        <p:txBody>
          <a:bodyPr vert="horz" lIns="0" tIns="0" rIns="0" bIns="0" rtlCol="0" anchor="t">
            <a:noAutofit/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kumimoji="0" lang="en-US" altLang="en-US" sz="1800" b="1" i="0" u="none" strike="noStrike" kern="1200" cap="none" spc="-50" normalizeH="0" baseline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Century Gothic" panose="020B0502020202020204" pitchFamily="34" charset="0"/>
                <a:ea typeface="나눔바른고딕" panose="020B0603020101020101" pitchFamily="50" charset="-127"/>
                <a:cs typeface="+mj-cs"/>
              </a:defRPr>
            </a:lvl1pPr>
          </a:lstStyle>
          <a:p>
            <a:r>
              <a:rPr lang="en-US" altLang="ko-KR" sz="1400" dirty="0" smtClean="0">
                <a:latin typeface="+mn-ea"/>
                <a:ea typeface="+mn-ea"/>
              </a:rPr>
              <a:t>4-1) </a:t>
            </a:r>
            <a:r>
              <a:rPr lang="ko-KR" altLang="en-US" sz="1400" dirty="0" smtClean="0">
                <a:latin typeface="+mn-ea"/>
                <a:ea typeface="+mn-ea"/>
              </a:rPr>
              <a:t>설치</a:t>
            </a:r>
            <a:endParaRPr lang="en-US" altLang="ko-KR" sz="1400" dirty="0">
              <a:latin typeface="+mn-ea"/>
              <a:ea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9" y="116700"/>
            <a:ext cx="930537" cy="357306"/>
          </a:xfrm>
          <a:prstGeom prst="rect">
            <a:avLst/>
          </a:prstGeom>
        </p:spPr>
      </p:pic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CB624EE-60F9-CA51-EA62-DD94B8417A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012431"/>
              </p:ext>
            </p:extLst>
          </p:nvPr>
        </p:nvGraphicFramePr>
        <p:xfrm>
          <a:off x="846181" y="1516443"/>
          <a:ext cx="7436524" cy="3605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49662">
                  <a:extLst>
                    <a:ext uri="{9D8B030D-6E8A-4147-A177-3AD203B41FA5}">
                      <a16:colId xmlns:a16="http://schemas.microsoft.com/office/drawing/2014/main" val="231867536"/>
                    </a:ext>
                  </a:extLst>
                </a:gridCol>
                <a:gridCol w="6486862">
                  <a:extLst>
                    <a:ext uri="{9D8B030D-6E8A-4147-A177-3AD203B41FA5}">
                      <a16:colId xmlns:a16="http://schemas.microsoft.com/office/drawing/2014/main" val="3179995994"/>
                    </a:ext>
                  </a:extLst>
                </a:gridCol>
              </a:tblGrid>
              <a:tr h="36000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-builder </a:t>
                      </a:r>
                      <a:r>
                        <a:rPr lang="ko-KR" altLang="en-US" sz="12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설치</a:t>
                      </a:r>
                      <a:endParaRPr lang="ko-KR" altLang="en-US" sz="12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9178392"/>
                  </a:ext>
                </a:extLst>
              </a:tr>
              <a:tr h="2880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Status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8531534"/>
                  </a:ext>
                </a:extLst>
              </a:tr>
              <a:tr h="23721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Command</a:t>
                      </a:r>
                      <a:endParaRPr lang="ko-KR" altLang="en-US" sz="9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en-US" altLang="ko-KR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Electron-builder</a:t>
                      </a:r>
                      <a:r>
                        <a:rPr lang="en-US" altLang="ko-KR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설치</a:t>
                      </a:r>
                      <a:endParaRPr lang="en-US" altLang="ko-KR" sz="900" dirty="0" smtClean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28600" indent="-228600" algn="l" latinLnBrk="1">
                        <a:buFont typeface="+mj-ea"/>
                        <a:buAutoNum type="circleNumDbPlain"/>
                      </a:pPr>
                      <a:r>
                        <a:rPr lang="ko-KR" altLang="en-US" sz="9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최신버전</a:t>
                      </a:r>
                      <a:r>
                        <a:rPr lang="ko-KR" altLang="en-US" sz="900" baseline="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설치</a:t>
                      </a:r>
                      <a:endParaRPr lang="en-US" altLang="ko-KR" sz="9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444868"/>
                  </a:ext>
                </a:extLst>
              </a:tr>
            </a:tbl>
          </a:graphicData>
        </a:graphic>
      </p:graphicFrame>
      <p:pic>
        <p:nvPicPr>
          <p:cNvPr id="13" name="그림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06" y="2010990"/>
            <a:ext cx="4486901" cy="64779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06" y="2805837"/>
            <a:ext cx="4486901" cy="1773720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2913987" y="2019150"/>
            <a:ext cx="159391" cy="1592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927383" y="2805837"/>
            <a:ext cx="206284" cy="2005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rgbClr val="FF0000"/>
                </a:solidFill>
              </a:rPr>
              <a:t>2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940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16877</TotalTime>
  <Words>491</Words>
  <Application>Microsoft Office PowerPoint</Application>
  <PresentationFormat>화면 슬라이드 쇼(16:10)</PresentationFormat>
  <Paragraphs>149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Calibri</vt:lpstr>
      <vt:lpstr>맑은 고딕</vt:lpstr>
      <vt:lpstr>Century Gothic</vt:lpstr>
      <vt:lpstr>Arial</vt:lpstr>
      <vt:lpstr>나눔바른고딕</vt:lpstr>
      <vt:lpstr>Office 테마</vt:lpstr>
      <vt:lpstr>ELECTRON JS 소개서</vt:lpstr>
      <vt:lpstr>CONTENT</vt:lpstr>
      <vt:lpstr>1. 개요  </vt:lpstr>
      <vt:lpstr>1. 개요  </vt:lpstr>
      <vt:lpstr>2. 활용사례 </vt:lpstr>
      <vt:lpstr>3. 장ㆍ단점</vt:lpstr>
      <vt:lpstr>3. 장ㆍ단점</vt:lpstr>
      <vt:lpstr>4. ElectronJS 설치 및 빌드, 실행</vt:lpstr>
      <vt:lpstr>4. ElectronJS 설치 및 빌드, 실행</vt:lpstr>
      <vt:lpstr>4. ElectronJS 설치 및 빌드, 실행</vt:lpstr>
      <vt:lpstr>4. ElectronJS 설치 및 빌드, 실행</vt:lpstr>
      <vt:lpstr>4. ElectronJS 설치 및 빌드, 실행</vt:lpstr>
      <vt:lpstr>4. ElectronJS 설치 및 빌드, 실행</vt:lpstr>
      <vt:lpstr>4. ElectronJS 설치 및 빌드, 실행</vt:lpstr>
      <vt:lpstr>4. ElectronJS 설치 및 빌드, 실행</vt:lpstr>
      <vt:lpstr>5. ElectronJS 앱</vt:lpstr>
      <vt:lpstr>5. ElectronJS 앱</vt:lpstr>
      <vt:lpstr>5. ElectronJS 앱</vt:lpstr>
      <vt:lpstr>5. ElectronJS 앱</vt:lpstr>
      <vt:lpstr>5. ElectronJS 앱</vt:lpstr>
      <vt:lpstr>감사합니다.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Bomi Choi</dc:creator>
  <cp:lastModifiedBy>aaa</cp:lastModifiedBy>
  <cp:revision>288</cp:revision>
  <cp:lastPrinted>2017-11-17T08:25:54Z</cp:lastPrinted>
  <dcterms:created xsi:type="dcterms:W3CDTF">2016-03-03T04:09:01Z</dcterms:created>
  <dcterms:modified xsi:type="dcterms:W3CDTF">2022-12-14T00:42:22Z</dcterms:modified>
</cp:coreProperties>
</file>

<file path=docProps/thumbnail.jpeg>
</file>